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67" r:id="rId5"/>
    <p:sldId id="273" r:id="rId6"/>
    <p:sldId id="259" r:id="rId7"/>
    <p:sldId id="260" r:id="rId8"/>
    <p:sldId id="285" r:id="rId9"/>
    <p:sldId id="309" r:id="rId10"/>
    <p:sldId id="311" r:id="rId11"/>
    <p:sldId id="314" r:id="rId12"/>
    <p:sldId id="317" r:id="rId13"/>
    <p:sldId id="318" r:id="rId14"/>
    <p:sldId id="319" r:id="rId15"/>
    <p:sldId id="345" r:id="rId16"/>
    <p:sldId id="346" r:id="rId17"/>
    <p:sldId id="308" r:id="rId18"/>
    <p:sldId id="262" r:id="rId19"/>
    <p:sldId id="347" r:id="rId20"/>
    <p:sldId id="348" r:id="rId21"/>
    <p:sldId id="349" r:id="rId22"/>
    <p:sldId id="350" r:id="rId23"/>
    <p:sldId id="290" r:id="rId24"/>
    <p:sldId id="286" r:id="rId25"/>
    <p:sldId id="320" r:id="rId26"/>
    <p:sldId id="287" r:id="rId27"/>
    <p:sldId id="289" r:id="rId28"/>
    <p:sldId id="321" r:id="rId29"/>
    <p:sldId id="291" r:id="rId30"/>
    <p:sldId id="292" r:id="rId31"/>
    <p:sldId id="322" r:id="rId32"/>
    <p:sldId id="293" r:id="rId33"/>
    <p:sldId id="303" r:id="rId34"/>
    <p:sldId id="323" r:id="rId35"/>
    <p:sldId id="324" r:id="rId36"/>
    <p:sldId id="325" r:id="rId37"/>
    <p:sldId id="326" r:id="rId38"/>
    <p:sldId id="327" r:id="rId39"/>
    <p:sldId id="391" r:id="rId40"/>
    <p:sldId id="392" r:id="rId41"/>
    <p:sldId id="294" r:id="rId42"/>
    <p:sldId id="302" r:id="rId43"/>
    <p:sldId id="375" r:id="rId44"/>
    <p:sldId id="376" r:id="rId45"/>
    <p:sldId id="377" r:id="rId46"/>
    <p:sldId id="378" r:id="rId47"/>
    <p:sldId id="379" r:id="rId48"/>
    <p:sldId id="380" r:id="rId49"/>
    <p:sldId id="382" r:id="rId50"/>
    <p:sldId id="383" r:id="rId51"/>
    <p:sldId id="304" r:id="rId52"/>
    <p:sldId id="385" r:id="rId53"/>
    <p:sldId id="386" r:id="rId54"/>
    <p:sldId id="387" r:id="rId55"/>
    <p:sldId id="266" r:id="rId56"/>
    <p:sldId id="26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varScale="1">
        <p:scale>
          <a:sx n="83" d="100"/>
          <a:sy n="83" d="100"/>
        </p:scale>
        <p:origin x="62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a:fillRect/>
          </a:stretch>
        </p:blipFill>
        <p:spPr>
          <a:xfrm>
            <a:off x="7486650" y="0"/>
            <a:ext cx="4705350" cy="68579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E5F92F-5455-4825-B5D5-E4B9DF796AE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E5F92F-5455-4825-B5D5-E4B9DF796AE3}"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a:fillRect/>
          </a:stretch>
        </p:blipFill>
        <p:spPr>
          <a:xfrm>
            <a:off x="7486650" y="0"/>
            <a:ext cx="4705350" cy="685799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p:cNvGrpSpPr/>
          <p:nvPr userDrawn="1"/>
        </p:nvGrpSpPr>
        <p:grpSpPr>
          <a:xfrm>
            <a:off x="9865635" y="6420365"/>
            <a:ext cx="2243886" cy="375289"/>
            <a:chOff x="10212759" y="6518571"/>
            <a:chExt cx="1842973" cy="313399"/>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a:fillRect/>
          </a:stretch>
        </p:blipFill>
        <p:spPr>
          <a:xfrm>
            <a:off x="1524" y="0"/>
            <a:ext cx="12188951" cy="1504093"/>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p:cNvGrpSpPr/>
          <p:nvPr userDrawn="1"/>
        </p:nvGrpSpPr>
        <p:grpSpPr>
          <a:xfrm>
            <a:off x="9865635" y="6420365"/>
            <a:ext cx="2243886" cy="375289"/>
            <a:chOff x="10212759" y="6518571"/>
            <a:chExt cx="1842973" cy="3133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a:fillRect/>
          </a:stretch>
        </p:blipFill>
        <p:spPr>
          <a:xfrm>
            <a:off x="1524" y="0"/>
            <a:ext cx="12188951" cy="1504093"/>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a:xfrm>
            <a:off x="9865635" y="6420365"/>
            <a:ext cx="2243886" cy="375289"/>
            <a:chOff x="10212759" y="6518571"/>
            <a:chExt cx="1842973" cy="313399"/>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a:fillRect/>
          </a:stretch>
        </p:blipFill>
        <p:spPr>
          <a:xfrm>
            <a:off x="241461" y="1765301"/>
            <a:ext cx="3819494" cy="3327398"/>
          </a:xfrm>
          <a:prstGeom prst="rect">
            <a:avLst/>
          </a:prstGeom>
        </p:spPr>
      </p:pic>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p:cNvGrpSpPr/>
          <p:nvPr userDrawn="1"/>
        </p:nvGrpSpPr>
        <p:grpSpPr>
          <a:xfrm>
            <a:off x="9865635" y="6420365"/>
            <a:ext cx="2243886" cy="375289"/>
            <a:chOff x="10212759" y="6518571"/>
            <a:chExt cx="1842973" cy="313399"/>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a:fillRect/>
          </a:stretch>
        </p:blipFill>
        <p:spPr>
          <a:xfrm>
            <a:off x="1524" y="0"/>
            <a:ext cx="12188951" cy="1504093"/>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E5F92F-5455-4825-B5D5-E4B9DF796AE3}" type="slidenum">
              <a:rPr lang="en-GB" smtClean="0"/>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E5F92F-5455-4825-B5D5-E4B9DF796AE3}"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p:cNvGrpSpPr/>
          <p:nvPr userDrawn="1"/>
        </p:nvGrpSpPr>
        <p:grpSpPr>
          <a:xfrm>
            <a:off x="9865635" y="6420365"/>
            <a:ext cx="2243886" cy="375289"/>
            <a:chOff x="10212759" y="6518571"/>
            <a:chExt cx="1842973" cy="3133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a:fillRect/>
          </a:stretch>
        </p:blipFill>
        <p:spPr>
          <a:xfrm>
            <a:off x="1524" y="0"/>
            <a:ext cx="12188951" cy="1504093"/>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a:xfrm>
            <a:off x="9865635" y="6420365"/>
            <a:ext cx="2243886" cy="375289"/>
            <a:chOff x="10212759" y="6518571"/>
            <a:chExt cx="1842973" cy="313399"/>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a:fillRect/>
          </a:stretch>
        </p:blipFill>
        <p:spPr>
          <a:xfrm>
            <a:off x="241461" y="1765301"/>
            <a:ext cx="3819494" cy="3327398"/>
          </a:xfrm>
          <a:prstGeom prst="rect">
            <a:avLst/>
          </a:prstGeom>
        </p:spPr>
      </p:pic>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21/09/2023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21/09/2023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834" y="2646345"/>
            <a:ext cx="6448425" cy="923330"/>
          </a:xfrm>
          <a:prstGeom prst="rect">
            <a:avLst/>
          </a:prstGeom>
          <a:noFill/>
        </p:spPr>
        <p:txBody>
          <a:bodyPr wrap="square">
            <a:spAutoFit/>
          </a:bodyPr>
          <a:lstStyle/>
          <a:p>
            <a:r>
              <a:rPr lang="en-US" sz="5400" b="1" dirty="0">
                <a:solidFill>
                  <a:srgbClr val="F89A21"/>
                </a:solidFill>
                <a:effectLst/>
                <a:latin typeface="Helvetica" panose="020B0604020202030204" pitchFamily="34" charset="0"/>
                <a:ea typeface="Calibri" panose="020F0502020204030204" pitchFamily="34" charset="0"/>
              </a:rPr>
              <a:t>Capstone Project</a:t>
            </a:r>
            <a:endParaRPr lang="en-GB" sz="5400" b="1" dirty="0">
              <a:solidFill>
                <a:srgbClr val="F89A21"/>
              </a:solidFill>
              <a:latin typeface="Helvetica" panose="020B0604020202030204" pitchFamily="34" charset="0"/>
            </a:endParaRPr>
          </a:p>
        </p:txBody>
      </p:sp>
      <p:sp>
        <p:nvSpPr>
          <p:cNvPr id="5" name="TextBox 4"/>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1 Step 2</a:t>
            </a:r>
          </a:p>
        </p:txBody>
      </p:sp>
      <p:sp>
        <p:nvSpPr>
          <p:cNvPr id="4" name="TextBox 3"/>
          <p:cNvSpPr txBox="1"/>
          <p:nvPr/>
        </p:nvSpPr>
        <p:spPr>
          <a:xfrm>
            <a:off x="814705" y="1856105"/>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Solr search related files</a:t>
            </a:r>
          </a:p>
        </p:txBody>
      </p:sp>
      <p:pic>
        <p:nvPicPr>
          <p:cNvPr id="5" name="Picture 4" descr="search related files"/>
          <p:cNvPicPr>
            <a:picLocks noChangeAspect="1"/>
          </p:cNvPicPr>
          <p:nvPr/>
        </p:nvPicPr>
        <p:blipFill>
          <a:blip r:embed="rId2"/>
          <a:stretch>
            <a:fillRect/>
          </a:stretch>
        </p:blipFill>
        <p:spPr>
          <a:xfrm>
            <a:off x="1709420" y="2494915"/>
            <a:ext cx="2937510" cy="3992245"/>
          </a:xfrm>
          <a:prstGeom prst="rect">
            <a:avLst/>
          </a:prstGeom>
        </p:spPr>
      </p:pic>
      <p:pic>
        <p:nvPicPr>
          <p:cNvPr id="6" name="Picture 5" descr="search related files 2"/>
          <p:cNvPicPr>
            <a:picLocks noChangeAspect="1"/>
          </p:cNvPicPr>
          <p:nvPr/>
        </p:nvPicPr>
        <p:blipFill>
          <a:blip r:embed="rId3"/>
          <a:stretch>
            <a:fillRect/>
          </a:stretch>
        </p:blipFill>
        <p:spPr>
          <a:xfrm>
            <a:off x="5997575" y="2494280"/>
            <a:ext cx="3295650" cy="3992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14705" y="1725930"/>
            <a:ext cx="575691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wc-dataimport-preprocess-x-finalbuild.xml’s processorConfig where we changed the Field3 and Field4 of CatEntry column to new Alias</a:t>
            </a:r>
          </a:p>
        </p:txBody>
      </p:sp>
      <p:pic>
        <p:nvPicPr>
          <p:cNvPr id="3" name="Picture 2" descr="wc-dataimport-preprcess-x-finalbuild xml processorConfig of solr to add field3 and field4"/>
          <p:cNvPicPr>
            <a:picLocks noChangeAspect="1"/>
          </p:cNvPicPr>
          <p:nvPr/>
        </p:nvPicPr>
        <p:blipFill>
          <a:blip r:embed="rId2"/>
          <a:stretch>
            <a:fillRect/>
          </a:stretch>
        </p:blipFill>
        <p:spPr>
          <a:xfrm>
            <a:off x="2326005" y="2778125"/>
            <a:ext cx="6810375" cy="3571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14705" y="1856105"/>
            <a:ext cx="326390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x-schema.xml where we added two new custom index fields</a:t>
            </a:r>
          </a:p>
        </p:txBody>
      </p:sp>
      <p:pic>
        <p:nvPicPr>
          <p:cNvPr id="5" name="Picture 4" descr="x-schema with custom index field"/>
          <p:cNvPicPr>
            <a:picLocks noChangeAspect="1"/>
          </p:cNvPicPr>
          <p:nvPr/>
        </p:nvPicPr>
        <p:blipFill>
          <a:blip r:embed="rId2"/>
          <a:stretch>
            <a:fillRect/>
          </a:stretch>
        </p:blipFill>
        <p:spPr>
          <a:xfrm>
            <a:off x="4544695" y="1856105"/>
            <a:ext cx="6905625" cy="1152525"/>
          </a:xfrm>
          <a:prstGeom prst="rect">
            <a:avLst/>
          </a:prstGeom>
        </p:spPr>
      </p:pic>
      <p:sp>
        <p:nvSpPr>
          <p:cNvPr id="6" name="TextBox 3"/>
          <p:cNvSpPr txBox="1"/>
          <p:nvPr/>
        </p:nvSpPr>
        <p:spPr>
          <a:xfrm>
            <a:off x="814705" y="3272155"/>
            <a:ext cx="3263900" cy="119888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x-data-config.xml where we map the temporary table column to index fields</a:t>
            </a:r>
          </a:p>
        </p:txBody>
      </p:sp>
      <p:sp>
        <p:nvSpPr>
          <p:cNvPr id="8" name="TextBox 3"/>
          <p:cNvSpPr txBox="1"/>
          <p:nvPr/>
        </p:nvSpPr>
        <p:spPr>
          <a:xfrm>
            <a:off x="814705" y="4918710"/>
            <a:ext cx="326390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wc-component.xml where we map the index field values to userdata fields</a:t>
            </a:r>
          </a:p>
        </p:txBody>
      </p:sp>
      <p:pic>
        <p:nvPicPr>
          <p:cNvPr id="3" name="Picture 2" descr="x-data-config xml where we map the temp table column to index field"/>
          <p:cNvPicPr>
            <a:picLocks noChangeAspect="1"/>
          </p:cNvPicPr>
          <p:nvPr/>
        </p:nvPicPr>
        <p:blipFill>
          <a:blip r:embed="rId3"/>
          <a:stretch>
            <a:fillRect/>
          </a:stretch>
        </p:blipFill>
        <p:spPr>
          <a:xfrm>
            <a:off x="4544695" y="3647440"/>
            <a:ext cx="5996305" cy="641985"/>
          </a:xfrm>
          <a:prstGeom prst="rect">
            <a:avLst/>
          </a:prstGeom>
        </p:spPr>
      </p:pic>
      <p:pic>
        <p:nvPicPr>
          <p:cNvPr id="10" name="Picture 9" descr="wc-component where we map the index field values to userdata fields"/>
          <p:cNvPicPr>
            <a:picLocks noChangeAspect="1"/>
          </p:cNvPicPr>
          <p:nvPr/>
        </p:nvPicPr>
        <p:blipFill>
          <a:blip r:embed="rId4"/>
          <a:stretch>
            <a:fillRect/>
          </a:stretch>
        </p:blipFill>
        <p:spPr>
          <a:xfrm>
            <a:off x="4544695" y="4928235"/>
            <a:ext cx="6524625" cy="1304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14705" y="1856105"/>
            <a:ext cx="326390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wc-search.xml where we created search profile to add solr index field</a:t>
            </a:r>
          </a:p>
        </p:txBody>
      </p:sp>
      <p:sp>
        <p:nvSpPr>
          <p:cNvPr id="3" name="TextBox 3"/>
          <p:cNvSpPr txBox="1"/>
          <p:nvPr/>
        </p:nvSpPr>
        <p:spPr>
          <a:xfrm>
            <a:off x="814705" y="3651885"/>
            <a:ext cx="3263900" cy="147637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CatalogEntryDisplay_grid.jspf view where we added ui for displaying product ranking and rating company from userdata</a:t>
            </a:r>
          </a:p>
        </p:txBody>
      </p:sp>
      <p:pic>
        <p:nvPicPr>
          <p:cNvPr id="6" name="Picture 5" descr="wc-search where we created search profile to add solr index field"/>
          <p:cNvPicPr>
            <a:picLocks noChangeAspect="1"/>
          </p:cNvPicPr>
          <p:nvPr/>
        </p:nvPicPr>
        <p:blipFill>
          <a:blip r:embed="rId2"/>
          <a:stretch>
            <a:fillRect/>
          </a:stretch>
        </p:blipFill>
        <p:spPr>
          <a:xfrm>
            <a:off x="4544695" y="1856105"/>
            <a:ext cx="6577965" cy="1480820"/>
          </a:xfrm>
          <a:prstGeom prst="rect">
            <a:avLst/>
          </a:prstGeom>
        </p:spPr>
      </p:pic>
      <p:pic>
        <p:nvPicPr>
          <p:cNvPr id="7" name="Picture 6" descr="catalogentrydisplay_gridview where we added ui for displaying product ranking and rating company from userdata"/>
          <p:cNvPicPr>
            <a:picLocks noChangeAspect="1"/>
          </p:cNvPicPr>
          <p:nvPr/>
        </p:nvPicPr>
        <p:blipFill>
          <a:blip r:embed="rId3"/>
          <a:stretch>
            <a:fillRect/>
          </a:stretch>
        </p:blipFill>
        <p:spPr>
          <a:xfrm>
            <a:off x="4544695" y="3651885"/>
            <a:ext cx="7058025" cy="1724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14705" y="1856105"/>
            <a:ext cx="326390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Inserting the custom fields in the search related tables in database</a:t>
            </a:r>
          </a:p>
        </p:txBody>
      </p:sp>
      <p:pic>
        <p:nvPicPr>
          <p:cNvPr id="6" name="Picture 5" descr="inserting the custom fields in the search related tables in database"/>
          <p:cNvPicPr>
            <a:picLocks noChangeAspect="1"/>
          </p:cNvPicPr>
          <p:nvPr/>
        </p:nvPicPr>
        <p:blipFill>
          <a:blip r:embed="rId2"/>
          <a:stretch>
            <a:fillRect/>
          </a:stretch>
        </p:blipFill>
        <p:spPr>
          <a:xfrm>
            <a:off x="4757420" y="1856105"/>
            <a:ext cx="6384925" cy="2006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14705" y="1856105"/>
            <a:ext cx="10334625"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CURL command for sending POST request for building index and GET request for checking build index status</a:t>
            </a:r>
          </a:p>
        </p:txBody>
      </p:sp>
      <p:pic>
        <p:nvPicPr>
          <p:cNvPr id="3" name="Picture 2" descr="buildIndex POST CURL"/>
          <p:cNvPicPr>
            <a:picLocks noChangeAspect="1"/>
          </p:cNvPicPr>
          <p:nvPr/>
        </p:nvPicPr>
        <p:blipFill>
          <a:blip r:embed="rId2"/>
          <a:stretch>
            <a:fillRect/>
          </a:stretch>
        </p:blipFill>
        <p:spPr>
          <a:xfrm>
            <a:off x="1480185" y="2941320"/>
            <a:ext cx="9229725" cy="581025"/>
          </a:xfrm>
          <a:prstGeom prst="rect">
            <a:avLst/>
          </a:prstGeom>
        </p:spPr>
      </p:pic>
      <p:pic>
        <p:nvPicPr>
          <p:cNvPr id="5" name="Picture 4" descr="buildIndex GET CURL to check status"/>
          <p:cNvPicPr>
            <a:picLocks noChangeAspect="1"/>
          </p:cNvPicPr>
          <p:nvPr/>
        </p:nvPicPr>
        <p:blipFill>
          <a:blip r:embed="rId3"/>
          <a:stretch>
            <a:fillRect/>
          </a:stretch>
        </p:blipFill>
        <p:spPr>
          <a:xfrm>
            <a:off x="1462405" y="4378960"/>
            <a:ext cx="9267825" cy="962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Solr index query output</a:t>
            </a:r>
          </a:p>
        </p:txBody>
      </p:sp>
      <p:pic>
        <p:nvPicPr>
          <p:cNvPr id="3" name="Picture 2" descr="solr index"/>
          <p:cNvPicPr>
            <a:picLocks noChangeAspect="1"/>
          </p:cNvPicPr>
          <p:nvPr/>
        </p:nvPicPr>
        <p:blipFill>
          <a:blip r:embed="rId2"/>
          <a:stretch>
            <a:fillRect/>
          </a:stretch>
        </p:blipFill>
        <p:spPr>
          <a:xfrm>
            <a:off x="5597525" y="2035810"/>
            <a:ext cx="5053965" cy="3788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Product Rating and Rating Company in Search result page</a:t>
            </a:r>
          </a:p>
        </p:txBody>
      </p:sp>
      <p:pic>
        <p:nvPicPr>
          <p:cNvPr id="6" name="Picture 5" descr="Search result display UserData information"/>
          <p:cNvPicPr>
            <a:picLocks noChangeAspect="1"/>
          </p:cNvPicPr>
          <p:nvPr/>
        </p:nvPicPr>
        <p:blipFill>
          <a:blip r:embed="rId2"/>
          <a:stretch>
            <a:fillRect/>
          </a:stretch>
        </p:blipFill>
        <p:spPr>
          <a:xfrm>
            <a:off x="5635625" y="2035810"/>
            <a:ext cx="4304665" cy="41255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1 Step 3</a:t>
            </a: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Files for dataloading attributes</a:t>
            </a:r>
          </a:p>
        </p:txBody>
      </p:sp>
      <p:pic>
        <p:nvPicPr>
          <p:cNvPr id="3" name="Picture 2" descr="dataload attribute"/>
          <p:cNvPicPr>
            <a:picLocks noChangeAspect="1"/>
          </p:cNvPicPr>
          <p:nvPr/>
        </p:nvPicPr>
        <p:blipFill>
          <a:blip r:embed="rId2"/>
          <a:stretch>
            <a:fillRect/>
          </a:stretch>
        </p:blipFill>
        <p:spPr>
          <a:xfrm>
            <a:off x="2051685" y="2784475"/>
            <a:ext cx="6748145" cy="23768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CSV input for Attribute to add</a:t>
            </a:r>
          </a:p>
        </p:txBody>
      </p:sp>
      <p:pic>
        <p:nvPicPr>
          <p:cNvPr id="5" name="Picture 4" descr="csv input dataload attribute"/>
          <p:cNvPicPr>
            <a:picLocks noChangeAspect="1"/>
          </p:cNvPicPr>
          <p:nvPr/>
        </p:nvPicPr>
        <p:blipFill>
          <a:blip r:embed="rId2"/>
          <a:stretch>
            <a:fillRect/>
          </a:stretch>
        </p:blipFill>
        <p:spPr>
          <a:xfrm>
            <a:off x="2080260" y="2660650"/>
            <a:ext cx="8029575" cy="1114425"/>
          </a:xfrm>
          <a:prstGeom prst="rect">
            <a:avLst/>
          </a:prstGeom>
        </p:spPr>
      </p:pic>
      <p:sp>
        <p:nvSpPr>
          <p:cNvPr id="6" name="TextBox 3"/>
          <p:cNvSpPr txBox="1"/>
          <p:nvPr/>
        </p:nvSpPr>
        <p:spPr>
          <a:xfrm>
            <a:off x="892810" y="4244340"/>
            <a:ext cx="6120765"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CSV input for adding Attribute to Catalog entries</a:t>
            </a:r>
          </a:p>
        </p:txBody>
      </p:sp>
      <p:pic>
        <p:nvPicPr>
          <p:cNvPr id="8" name="Picture 7" descr="csv input dataload catentry attribute"/>
          <p:cNvPicPr>
            <a:picLocks noChangeAspect="1"/>
          </p:cNvPicPr>
          <p:nvPr/>
        </p:nvPicPr>
        <p:blipFill>
          <a:blip r:embed="rId3"/>
          <a:stretch>
            <a:fillRect/>
          </a:stretch>
        </p:blipFill>
        <p:spPr>
          <a:xfrm>
            <a:off x="3138805" y="4791075"/>
            <a:ext cx="5915025" cy="1743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anose="020B0604020202030204" pitchFamily="34" charset="0"/>
                <a:ea typeface="Calibri" panose="020F0502020204030204" pitchFamily="34" charset="0"/>
              </a:rPr>
              <a:t>Personal</a:t>
            </a:r>
            <a:r>
              <a:rPr lang="en-IN" sz="2400" b="1" dirty="0">
                <a:solidFill>
                  <a:schemeClr val="bg1"/>
                </a:solidFill>
                <a:effectLst/>
                <a:latin typeface="Helvetica" panose="020B0604020202030204" pitchFamily="34" charset="0"/>
                <a:ea typeface="Calibri" panose="020F0502020204030204" pitchFamily="34" charset="0"/>
              </a:rPr>
              <a:t> </a:t>
            </a:r>
            <a:r>
              <a:rPr lang="en-IN" sz="2400" b="1" dirty="0">
                <a:solidFill>
                  <a:srgbClr val="D4EBD8"/>
                </a:solidFill>
                <a:effectLst/>
                <a:latin typeface="Helvetica" panose="020B0604020202030204" pitchFamily="34" charset="0"/>
                <a:ea typeface="Calibri" panose="020F0502020204030204" pitchFamily="34" charset="0"/>
              </a:rPr>
              <a:t>BACKGROUND</a:t>
            </a:r>
            <a:endParaRPr lang="en-GB" sz="2400" b="1" dirty="0">
              <a:solidFill>
                <a:srgbClr val="D4EBD8"/>
              </a:solidFill>
              <a:latin typeface="Helvetica" panose="020B0604020202030204" pitchFamily="34" charset="0"/>
            </a:endParaRPr>
          </a:p>
        </p:txBody>
      </p:sp>
      <p:sp>
        <p:nvSpPr>
          <p:cNvPr id="3" name="TextBox 2"/>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anose="020B0604020202030204" pitchFamily="34" charset="0"/>
                <a:ea typeface="Calibri" panose="020F0502020204030204" pitchFamily="34" charset="0"/>
              </a:rPr>
              <a:t>(Name, Past Experience, Qualification, Career Summary)</a:t>
            </a:r>
            <a:endParaRPr lang="en-GB" dirty="0">
              <a:solidFill>
                <a:schemeClr val="bg1"/>
              </a:solidFill>
              <a:latin typeface="Helvetica" panose="020B0604020202030204" pitchFamily="34" charset="0"/>
            </a:endParaRPr>
          </a:p>
        </p:txBody>
      </p:sp>
      <p:sp>
        <p:nvSpPr>
          <p:cNvPr id="4" name="TextBox 3"/>
          <p:cNvSpPr txBox="1"/>
          <p:nvPr/>
        </p:nvSpPr>
        <p:spPr>
          <a:xfrm>
            <a:off x="507206" y="2024197"/>
            <a:ext cx="10071148" cy="368300"/>
          </a:xfrm>
          <a:prstGeom prst="rect">
            <a:avLst/>
          </a:prstGeom>
          <a:noFill/>
        </p:spPr>
        <p:txBody>
          <a:bodyPr wrap="square">
            <a:spAutoFit/>
          </a:bodyPr>
          <a:lstStyle/>
          <a:p>
            <a:r>
              <a:rPr lang="en-IN" sz="1800" b="1" dirty="0">
                <a:solidFill>
                  <a:srgbClr val="15102C"/>
                </a:solidFill>
                <a:effectLst/>
                <a:latin typeface="Helvetica" panose="020B0604020202030204" pitchFamily="34" charset="0"/>
                <a:ea typeface="Calibri" panose="020F0502020204030204" pitchFamily="34" charset="0"/>
              </a:rPr>
              <a:t>Name : </a:t>
            </a:r>
            <a:r>
              <a:rPr lang="en-US" altLang="en-IN" sz="1800" b="1" dirty="0">
                <a:solidFill>
                  <a:srgbClr val="15102C"/>
                </a:solidFill>
                <a:effectLst/>
                <a:latin typeface="Helvetica" panose="020B0604020202030204" pitchFamily="34" charset="0"/>
                <a:ea typeface="Calibri" panose="020F0502020204030204" pitchFamily="34" charset="0"/>
              </a:rPr>
              <a:t>John Glenn L. Eligio</a:t>
            </a:r>
          </a:p>
        </p:txBody>
      </p:sp>
      <p:sp>
        <p:nvSpPr>
          <p:cNvPr id="5" name="TextBox 4"/>
          <p:cNvSpPr txBox="1"/>
          <p:nvPr/>
        </p:nvSpPr>
        <p:spPr>
          <a:xfrm>
            <a:off x="507206" y="2827472"/>
            <a:ext cx="10005699" cy="368300"/>
          </a:xfrm>
          <a:prstGeom prst="rect">
            <a:avLst/>
          </a:prstGeom>
          <a:noFill/>
        </p:spPr>
        <p:txBody>
          <a:bodyPr wrap="square">
            <a:spAutoFit/>
          </a:bodyPr>
          <a:lstStyle/>
          <a:p>
            <a:r>
              <a:rPr lang="en-IN" sz="1800" b="1" dirty="0">
                <a:solidFill>
                  <a:srgbClr val="15102C"/>
                </a:solidFill>
                <a:effectLst/>
                <a:latin typeface="Helvetica" panose="020B0604020202030204" pitchFamily="34" charset="0"/>
                <a:ea typeface="Calibri" panose="020F0502020204030204" pitchFamily="34" charset="0"/>
              </a:rPr>
              <a:t>Past Experience :  </a:t>
            </a:r>
            <a:r>
              <a:rPr lang="en-US" altLang="en-IN" sz="1800" b="1" dirty="0">
                <a:solidFill>
                  <a:srgbClr val="15102C"/>
                </a:solidFill>
                <a:effectLst/>
                <a:latin typeface="Helvetica" panose="020B0604020202030204" pitchFamily="34" charset="0"/>
                <a:ea typeface="Calibri" panose="020F0502020204030204" pitchFamily="34" charset="0"/>
              </a:rPr>
              <a:t>Team member (Cloud Migration team) - 7 months</a:t>
            </a:r>
          </a:p>
        </p:txBody>
      </p:sp>
      <p:sp>
        <p:nvSpPr>
          <p:cNvPr id="6" name="TextBox 5"/>
          <p:cNvSpPr txBox="1"/>
          <p:nvPr/>
        </p:nvSpPr>
        <p:spPr>
          <a:xfrm>
            <a:off x="507206" y="3749771"/>
            <a:ext cx="10071148" cy="368300"/>
          </a:xfrm>
          <a:prstGeom prst="rect">
            <a:avLst/>
          </a:prstGeom>
          <a:noFill/>
        </p:spPr>
        <p:txBody>
          <a:bodyPr wrap="square">
            <a:spAutoFit/>
          </a:bodyPr>
          <a:lstStyle/>
          <a:p>
            <a:r>
              <a:rPr lang="en-IN" sz="1800" b="1" dirty="0">
                <a:solidFill>
                  <a:srgbClr val="15102C"/>
                </a:solidFill>
                <a:effectLst/>
                <a:latin typeface="Helvetica" panose="020B0604020202030204" pitchFamily="34" charset="0"/>
                <a:ea typeface="Calibri" panose="020F0502020204030204" pitchFamily="34" charset="0"/>
              </a:rPr>
              <a:t>Qualification :  </a:t>
            </a:r>
            <a:r>
              <a:rPr lang="en-US" altLang="en-IN" sz="1800" b="1" dirty="0">
                <a:solidFill>
                  <a:srgbClr val="15102C"/>
                </a:solidFill>
                <a:effectLst/>
                <a:latin typeface="Helvetica" panose="020B0604020202030204" pitchFamily="34" charset="0"/>
                <a:ea typeface="Calibri" panose="020F0502020204030204" pitchFamily="34" charset="0"/>
              </a:rPr>
              <a:t>Java, Spring, Springboot, HTML, CSS, JS, ReactJS</a:t>
            </a:r>
          </a:p>
        </p:txBody>
      </p:sp>
      <p:sp>
        <p:nvSpPr>
          <p:cNvPr id="7" name="TextBox 6"/>
          <p:cNvSpPr txBox="1"/>
          <p:nvPr/>
        </p:nvSpPr>
        <p:spPr>
          <a:xfrm>
            <a:off x="507206" y="4671435"/>
            <a:ext cx="10071148" cy="1198880"/>
          </a:xfrm>
          <a:prstGeom prst="rect">
            <a:avLst/>
          </a:prstGeom>
          <a:noFill/>
        </p:spPr>
        <p:txBody>
          <a:bodyPr wrap="square">
            <a:spAutoFit/>
          </a:bodyPr>
          <a:lstStyle/>
          <a:p>
            <a:r>
              <a:rPr lang="en-IN" sz="1800" b="1" dirty="0">
                <a:solidFill>
                  <a:srgbClr val="15102C"/>
                </a:solidFill>
                <a:effectLst/>
                <a:latin typeface="Helvetica" panose="020B0604020202030204" pitchFamily="34" charset="0"/>
                <a:ea typeface="Calibri" panose="020F0502020204030204" pitchFamily="34" charset="0"/>
              </a:rPr>
              <a:t>Career Summary : </a:t>
            </a:r>
          </a:p>
          <a:p>
            <a:r>
              <a:rPr lang="en-US" altLang="en-GB" b="1" dirty="0">
                <a:solidFill>
                  <a:srgbClr val="15102C"/>
                </a:solidFill>
              </a:rPr>
              <a:t>	A programmer that specializes in Web Development, where I use Spring and ReactJS for backend and frontend. As a programmer, is up to date with the current trends with regards to Web development and the updates with regards to the tools I use which are the Spring and ReactJS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ATTR Table</a:t>
            </a:r>
          </a:p>
        </p:txBody>
      </p:sp>
      <p:pic>
        <p:nvPicPr>
          <p:cNvPr id="3" name="Picture 2" descr="attr table"/>
          <p:cNvPicPr>
            <a:picLocks noChangeAspect="1"/>
          </p:cNvPicPr>
          <p:nvPr/>
        </p:nvPicPr>
        <p:blipFill>
          <a:blip r:embed="rId2"/>
          <a:stretch>
            <a:fillRect/>
          </a:stretch>
        </p:blipFill>
        <p:spPr>
          <a:xfrm>
            <a:off x="3418840" y="2035810"/>
            <a:ext cx="7934325" cy="733425"/>
          </a:xfrm>
          <a:prstGeom prst="rect">
            <a:avLst/>
          </a:prstGeom>
        </p:spPr>
      </p:pic>
      <p:sp>
        <p:nvSpPr>
          <p:cNvPr id="7" name="TextBox 3"/>
          <p:cNvSpPr txBox="1"/>
          <p:nvPr/>
        </p:nvSpPr>
        <p:spPr>
          <a:xfrm>
            <a:off x="892810" y="3269615"/>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ATTRVAL Table</a:t>
            </a:r>
          </a:p>
        </p:txBody>
      </p:sp>
      <p:pic>
        <p:nvPicPr>
          <p:cNvPr id="10" name="Picture 9" descr="attrval table"/>
          <p:cNvPicPr>
            <a:picLocks noChangeAspect="1"/>
          </p:cNvPicPr>
          <p:nvPr/>
        </p:nvPicPr>
        <p:blipFill>
          <a:blip r:embed="rId3"/>
          <a:stretch>
            <a:fillRect/>
          </a:stretch>
        </p:blipFill>
        <p:spPr>
          <a:xfrm>
            <a:off x="3418840" y="3269615"/>
            <a:ext cx="7515225" cy="1190625"/>
          </a:xfrm>
          <a:prstGeom prst="rect">
            <a:avLst/>
          </a:prstGeom>
        </p:spPr>
      </p:pic>
      <p:sp>
        <p:nvSpPr>
          <p:cNvPr id="11" name="TextBox 3"/>
          <p:cNvSpPr txBox="1"/>
          <p:nvPr/>
        </p:nvSpPr>
        <p:spPr>
          <a:xfrm>
            <a:off x="892810" y="4960620"/>
            <a:ext cx="2322195"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ATTRVADESCL Table</a:t>
            </a:r>
          </a:p>
        </p:txBody>
      </p:sp>
      <p:pic>
        <p:nvPicPr>
          <p:cNvPr id="13" name="Picture 12" descr="attrvaldesc table"/>
          <p:cNvPicPr>
            <a:picLocks noChangeAspect="1"/>
          </p:cNvPicPr>
          <p:nvPr/>
        </p:nvPicPr>
        <p:blipFill>
          <a:blip r:embed="rId4"/>
          <a:stretch>
            <a:fillRect/>
          </a:stretch>
        </p:blipFill>
        <p:spPr>
          <a:xfrm>
            <a:off x="3418840" y="5121275"/>
            <a:ext cx="6543675" cy="1076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2035810"/>
            <a:ext cx="422148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CATENTATTRVAL table for catalog entry with part number CAC024_240101</a:t>
            </a:r>
          </a:p>
        </p:txBody>
      </p:sp>
      <p:pic>
        <p:nvPicPr>
          <p:cNvPr id="5" name="Picture 4" descr="catentattrval table for CAC024_2401"/>
          <p:cNvPicPr>
            <a:picLocks noChangeAspect="1"/>
          </p:cNvPicPr>
          <p:nvPr/>
        </p:nvPicPr>
        <p:blipFill>
          <a:blip r:embed="rId2"/>
          <a:stretch>
            <a:fillRect/>
          </a:stretch>
        </p:blipFill>
        <p:spPr>
          <a:xfrm>
            <a:off x="2943225" y="3436620"/>
            <a:ext cx="6303645" cy="1546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Gift wrappable descritpive attribute</a:t>
            </a:r>
          </a:p>
        </p:txBody>
      </p:sp>
      <p:pic>
        <p:nvPicPr>
          <p:cNvPr id="3" name="Picture 2" descr="Gift wrappable descriptive attribute"/>
          <p:cNvPicPr>
            <a:picLocks noChangeAspect="1"/>
          </p:cNvPicPr>
          <p:nvPr/>
        </p:nvPicPr>
        <p:blipFill>
          <a:blip r:embed="rId2"/>
          <a:srcRect t="64532" r="87"/>
          <a:stretch>
            <a:fillRect/>
          </a:stretch>
        </p:blipFill>
        <p:spPr>
          <a:xfrm>
            <a:off x="1697355" y="3179445"/>
            <a:ext cx="8018145" cy="2127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1 Step 5</a:t>
            </a: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Gift wrap service</a:t>
            </a:r>
          </a:p>
        </p:txBody>
      </p:sp>
      <p:pic>
        <p:nvPicPr>
          <p:cNvPr id="3" name="Picture 2" descr="Gift wrap service"/>
          <p:cNvPicPr>
            <a:picLocks noChangeAspect="1"/>
          </p:cNvPicPr>
          <p:nvPr/>
        </p:nvPicPr>
        <p:blipFill>
          <a:blip r:embed="rId2"/>
          <a:stretch>
            <a:fillRect/>
          </a:stretch>
        </p:blipFill>
        <p:spPr>
          <a:xfrm>
            <a:off x="5163820" y="2035810"/>
            <a:ext cx="550291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3642995"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ShopperActions_UI.jspf where we added custom ui and logic for gift service</a:t>
            </a:r>
          </a:p>
        </p:txBody>
      </p:sp>
      <p:pic>
        <p:nvPicPr>
          <p:cNvPr id="5" name="Picture 4" descr="ShopperActions_UI.jspf where we added custom ui and logic for gift service"/>
          <p:cNvPicPr>
            <a:picLocks noChangeAspect="1"/>
          </p:cNvPicPr>
          <p:nvPr/>
        </p:nvPicPr>
        <p:blipFill>
          <a:blip r:embed="rId2"/>
          <a:stretch>
            <a:fillRect/>
          </a:stretch>
        </p:blipFill>
        <p:spPr>
          <a:xfrm>
            <a:off x="4774565" y="2035810"/>
            <a:ext cx="5572760" cy="4232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1 Step 6</a:t>
            </a: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Order summary page</a:t>
            </a:r>
          </a:p>
        </p:txBody>
      </p:sp>
      <p:pic>
        <p:nvPicPr>
          <p:cNvPr id="5" name="Picture 4" descr="order summary"/>
          <p:cNvPicPr>
            <a:picLocks noChangeAspect="1"/>
          </p:cNvPicPr>
          <p:nvPr/>
        </p:nvPicPr>
        <p:blipFill>
          <a:blip r:embed="rId2"/>
          <a:srcRect l="716" t="18164" r="549" b="23972"/>
          <a:stretch>
            <a:fillRect/>
          </a:stretch>
        </p:blipFill>
        <p:spPr>
          <a:xfrm>
            <a:off x="4295140" y="2134235"/>
            <a:ext cx="7417435" cy="33667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Order Confirmation page</a:t>
            </a:r>
          </a:p>
        </p:txBody>
      </p:sp>
      <p:pic>
        <p:nvPicPr>
          <p:cNvPr id="5" name="Picture 4" descr="order confirmation"/>
          <p:cNvPicPr>
            <a:picLocks noChangeAspect="1"/>
          </p:cNvPicPr>
          <p:nvPr/>
        </p:nvPicPr>
        <p:blipFill>
          <a:blip r:embed="rId2"/>
          <a:srcRect r="543" b="23910"/>
          <a:stretch>
            <a:fillRect/>
          </a:stretch>
        </p:blipFill>
        <p:spPr>
          <a:xfrm>
            <a:off x="1631315" y="2596515"/>
            <a:ext cx="7843520" cy="39814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58850" y="2035810"/>
            <a:ext cx="785495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OrderItemDetailSummary.jsp where we added custom ui and logic for displaying gift wrapped and gift message</a:t>
            </a:r>
          </a:p>
        </p:txBody>
      </p:sp>
      <p:pic>
        <p:nvPicPr>
          <p:cNvPr id="3" name="Picture 2" descr="OrderItemDetailSummary.jsp where we added custom ui and logic for displaying gift wrapped and gift message"/>
          <p:cNvPicPr>
            <a:picLocks noChangeAspect="1"/>
          </p:cNvPicPr>
          <p:nvPr/>
        </p:nvPicPr>
        <p:blipFill>
          <a:blip r:embed="rId2"/>
          <a:stretch>
            <a:fillRect/>
          </a:stretch>
        </p:blipFill>
        <p:spPr>
          <a:xfrm>
            <a:off x="1409700" y="3238500"/>
            <a:ext cx="9372600" cy="17310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ORDITEMEXTATTR table</a:t>
            </a:r>
          </a:p>
        </p:txBody>
      </p:sp>
      <p:pic>
        <p:nvPicPr>
          <p:cNvPr id="5" name="Picture 4" descr="ORDITEMEXTATTR"/>
          <p:cNvPicPr>
            <a:picLocks noChangeAspect="1"/>
          </p:cNvPicPr>
          <p:nvPr/>
        </p:nvPicPr>
        <p:blipFill>
          <a:blip r:embed="rId2"/>
          <a:stretch>
            <a:fillRect/>
          </a:stretch>
        </p:blipFill>
        <p:spPr>
          <a:xfrm>
            <a:off x="2070735" y="2988310"/>
            <a:ext cx="8048625" cy="22193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2</a:t>
            </a: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MyAccountSummary page</a:t>
            </a:r>
          </a:p>
        </p:txBody>
      </p:sp>
      <p:pic>
        <p:nvPicPr>
          <p:cNvPr id="3" name="Picture 2" descr="MyAccountSummary"/>
          <p:cNvPicPr>
            <a:picLocks noChangeAspect="1"/>
          </p:cNvPicPr>
          <p:nvPr/>
        </p:nvPicPr>
        <p:blipFill>
          <a:blip r:embed="rId2"/>
          <a:stretch>
            <a:fillRect/>
          </a:stretch>
        </p:blipFill>
        <p:spPr>
          <a:xfrm>
            <a:off x="5304790" y="2121535"/>
            <a:ext cx="3514725" cy="3838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6755" y="132553"/>
            <a:ext cx="3530600" cy="922020"/>
          </a:xfrm>
          <a:prstGeom prst="rect">
            <a:avLst/>
          </a:prstGeom>
          <a:noFill/>
        </p:spPr>
        <p:txBody>
          <a:bodyPr wrap="square">
            <a:spAutoFit/>
          </a:bodyPr>
          <a:lstStyle/>
          <a:p>
            <a:pPr algn="ctr"/>
            <a:r>
              <a:rPr lang="en-IN" sz="1800" b="1" dirty="0">
                <a:solidFill>
                  <a:schemeClr val="bg1"/>
                </a:solidFill>
                <a:effectLst/>
                <a:latin typeface="Helvetica" panose="020B0604020202030204" pitchFamily="34" charset="0"/>
                <a:ea typeface="Calibri" panose="020F0502020204030204" pitchFamily="34" charset="0"/>
              </a:rPr>
              <a:t>Key Takeaways/Learnings from the </a:t>
            </a:r>
            <a:r>
              <a:rPr lang="en-IN" sz="1800" b="1" dirty="0">
                <a:solidFill>
                  <a:srgbClr val="D4EBD8"/>
                </a:solidFill>
                <a:effectLst/>
                <a:latin typeface="Helvetica" panose="020B0604020202030204" pitchFamily="34" charset="0"/>
                <a:ea typeface="Calibri" panose="020F0502020204030204" pitchFamily="34" charset="0"/>
              </a:rPr>
              <a:t>Program (HTD)</a:t>
            </a:r>
          </a:p>
          <a:p>
            <a:pPr algn="ctr"/>
            <a:endParaRPr lang="en-GB" sz="1800" b="1" dirty="0">
              <a:solidFill>
                <a:srgbClr val="D4EBD8"/>
              </a:solidFill>
              <a:latin typeface="Helvetica" panose="020B0604020202030204" pitchFamily="34" charset="0"/>
            </a:endParaRPr>
          </a:p>
        </p:txBody>
      </p:sp>
      <p:sp>
        <p:nvSpPr>
          <p:cNvPr id="2" name="TextBox 1"/>
          <p:cNvSpPr txBox="1"/>
          <p:nvPr/>
        </p:nvSpPr>
        <p:spPr>
          <a:xfrm>
            <a:off x="4545446" y="818583"/>
            <a:ext cx="7444511" cy="757047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Similarities between the HCL Commerce and the technologies that I am familiar</a:t>
            </a:r>
            <a:endParaRPr lang="en-IN"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Spring (Spring Beans)</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JPA (@Entity, DaoImpl classes)</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MVC Architecture </a:t>
            </a:r>
          </a:p>
          <a:p>
            <a:pPr marL="742950" lvl="1" indent="-285750">
              <a:buFont typeface="Arial" panose="020B0604020202020204" pitchFamily="34" charset="0"/>
              <a:buChar char="•"/>
            </a:pPr>
            <a:endParaRPr lang="en-US" alt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sym typeface="+mn-ea"/>
              </a:rPr>
              <a:t>HCL Commerce Utilities</a:t>
            </a:r>
            <a:endParaRPr lang="en-US"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b="1" dirty="0" err="1">
                <a:solidFill>
                  <a:srgbClr val="15102C"/>
                </a:solidFill>
                <a:latin typeface="Helvetica" panose="020B0604020202030204" pitchFamily="34" charset="0"/>
                <a:ea typeface="Calibri" panose="020F0502020204030204" pitchFamily="34" charset="0"/>
                <a:sym typeface="+mn-ea"/>
              </a:rPr>
              <a:t>Dataload</a:t>
            </a:r>
            <a:endParaRPr lang="en-US"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sym typeface="+mn-ea"/>
              </a:rPr>
              <a:t>Management Center</a:t>
            </a:r>
            <a:endParaRPr lang="en-US"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sym typeface="+mn-ea"/>
              </a:rPr>
              <a:t>Admininstration, Organization, and Accelerator Console</a:t>
            </a:r>
            <a:endParaRPr lang="en-US" altLang="en-IN"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rPr>
              <a:t>Customization/Extension of OOTB features (Controller/Task Commands, UI) to suit business needs</a:t>
            </a: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rPr>
              <a:t>Customizing the logic for tax calculation by extending the OOTB commands responsible for sales tax calculation</a:t>
            </a: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rPr>
              <a:t>Using ext/ folder and the jspf files inside to add extension logic/ui</a:t>
            </a:r>
          </a:p>
          <a:p>
            <a:pPr marL="285750" indent="-285750">
              <a:buFont typeface="Arial" panose="020B0604020202020204" pitchFamily="34" charset="0"/>
              <a:buChar char="•"/>
            </a:pPr>
            <a:endParaRPr lang="en-US"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rPr>
              <a:t>Introduction to E-commerce</a:t>
            </a: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rPr>
              <a:t>Different business model (B2B, B2C)</a:t>
            </a:r>
          </a:p>
          <a:p>
            <a:pPr marL="285750" indent="-285750">
              <a:buFont typeface="Arial" panose="020B0604020202020204" pitchFamily="34" charset="0"/>
              <a:buChar char="•"/>
            </a:pPr>
            <a:endParaRPr lang="en-US"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US"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effectLst/>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effectLst/>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9441815"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AccountSummary_UI.jspf where we fetch the favourite color and food thru rest and display them</a:t>
            </a:r>
          </a:p>
        </p:txBody>
      </p:sp>
      <p:pic>
        <p:nvPicPr>
          <p:cNvPr id="5" name="Picture 4" descr="AccountSummary_UI.jspf where we fetch the favourite color and food thru rest and display them"/>
          <p:cNvPicPr>
            <a:picLocks noChangeAspect="1"/>
          </p:cNvPicPr>
          <p:nvPr/>
        </p:nvPicPr>
        <p:blipFill>
          <a:blip r:embed="rId2"/>
          <a:stretch>
            <a:fillRect/>
          </a:stretch>
        </p:blipFill>
        <p:spPr>
          <a:xfrm>
            <a:off x="2775585" y="2891155"/>
            <a:ext cx="6638925" cy="37433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Additional information page</a:t>
            </a:r>
          </a:p>
        </p:txBody>
      </p:sp>
      <p:pic>
        <p:nvPicPr>
          <p:cNvPr id="3" name="Picture 2" descr="Additional Information form"/>
          <p:cNvPicPr>
            <a:picLocks noChangeAspect="1"/>
          </p:cNvPicPr>
          <p:nvPr/>
        </p:nvPicPr>
        <p:blipFill>
          <a:blip r:embed="rId2"/>
          <a:stretch>
            <a:fillRect/>
          </a:stretch>
        </p:blipFill>
        <p:spPr>
          <a:xfrm>
            <a:off x="2880360" y="2618740"/>
            <a:ext cx="6429375" cy="3781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Custom jspf file for favourite form</a:t>
            </a:r>
          </a:p>
        </p:txBody>
      </p:sp>
      <p:pic>
        <p:nvPicPr>
          <p:cNvPr id="5" name="Picture 4" descr="favourite food and colour files form"/>
          <p:cNvPicPr>
            <a:picLocks noChangeAspect="1"/>
          </p:cNvPicPr>
          <p:nvPr/>
        </p:nvPicPr>
        <p:blipFill>
          <a:blip r:embed="rId2"/>
          <a:stretch>
            <a:fillRect/>
          </a:stretch>
        </p:blipFill>
        <p:spPr>
          <a:xfrm>
            <a:off x="5814060" y="2035810"/>
            <a:ext cx="3639820" cy="33648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180467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FavouriteInfoForm.jspf</a:t>
            </a:r>
          </a:p>
        </p:txBody>
      </p:sp>
      <p:pic>
        <p:nvPicPr>
          <p:cNvPr id="6" name="Picture 5" descr="FavouriteInfoForm script part 1"/>
          <p:cNvPicPr>
            <a:picLocks noChangeAspect="1"/>
          </p:cNvPicPr>
          <p:nvPr/>
        </p:nvPicPr>
        <p:blipFill>
          <a:blip r:embed="rId2"/>
          <a:stretch>
            <a:fillRect/>
          </a:stretch>
        </p:blipFill>
        <p:spPr>
          <a:xfrm>
            <a:off x="2816225" y="2305050"/>
            <a:ext cx="6557010" cy="42557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180467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FavouriteInfoForm.jspf</a:t>
            </a:r>
          </a:p>
        </p:txBody>
      </p:sp>
      <p:pic>
        <p:nvPicPr>
          <p:cNvPr id="3" name="Picture 2" descr="FavouriteInfoForm script part 2"/>
          <p:cNvPicPr>
            <a:picLocks noChangeAspect="1"/>
          </p:cNvPicPr>
          <p:nvPr/>
        </p:nvPicPr>
        <p:blipFill>
          <a:blip r:embed="rId2"/>
          <a:stretch>
            <a:fillRect/>
          </a:stretch>
        </p:blipFill>
        <p:spPr>
          <a:xfrm>
            <a:off x="2991485" y="2338705"/>
            <a:ext cx="6206490" cy="42957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180467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FavouriteInfoForm.jspf</a:t>
            </a:r>
          </a:p>
        </p:txBody>
      </p:sp>
      <p:pic>
        <p:nvPicPr>
          <p:cNvPr id="5" name="Picture 4" descr="FavouriteInfoForm script part 3"/>
          <p:cNvPicPr>
            <a:picLocks noChangeAspect="1"/>
          </p:cNvPicPr>
          <p:nvPr/>
        </p:nvPicPr>
        <p:blipFill>
          <a:blip r:embed="rId2"/>
          <a:stretch>
            <a:fillRect/>
          </a:stretch>
        </p:blipFill>
        <p:spPr>
          <a:xfrm>
            <a:off x="2318385" y="2644140"/>
            <a:ext cx="7553325" cy="38576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180467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FavouriteInfoForm.jspf</a:t>
            </a:r>
          </a:p>
        </p:txBody>
      </p:sp>
      <p:pic>
        <p:nvPicPr>
          <p:cNvPr id="5" name="Picture 4" descr="FavouriteInfoForm jsp part 1"/>
          <p:cNvPicPr>
            <a:picLocks noChangeAspect="1"/>
          </p:cNvPicPr>
          <p:nvPr/>
        </p:nvPicPr>
        <p:blipFill>
          <a:blip r:embed="rId2"/>
          <a:stretch>
            <a:fillRect/>
          </a:stretch>
        </p:blipFill>
        <p:spPr>
          <a:xfrm>
            <a:off x="3164840" y="2527935"/>
            <a:ext cx="5860415" cy="40811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892810" y="1804670"/>
            <a:ext cx="4221480"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FavouriteInfoForm.jspf</a:t>
            </a:r>
          </a:p>
        </p:txBody>
      </p:sp>
      <p:pic>
        <p:nvPicPr>
          <p:cNvPr id="3" name="Picture 2" descr="FavouriteInfoForm jsp part 2"/>
          <p:cNvPicPr>
            <a:picLocks noChangeAspect="1"/>
          </p:cNvPicPr>
          <p:nvPr/>
        </p:nvPicPr>
        <p:blipFill>
          <a:blip r:embed="rId2"/>
          <a:stretch>
            <a:fillRect/>
          </a:stretch>
        </p:blipFill>
        <p:spPr>
          <a:xfrm>
            <a:off x="3019425" y="2286000"/>
            <a:ext cx="6153785" cy="4406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119888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controller-ext.xml for mapping request paths to specific beans that calls specific request path back to Transaction server</a:t>
            </a:r>
          </a:p>
        </p:txBody>
      </p:sp>
      <p:pic>
        <p:nvPicPr>
          <p:cNvPr id="3" name="Picture 2" descr="controller-ext"/>
          <p:cNvPicPr>
            <a:picLocks noChangeAspect="1"/>
          </p:cNvPicPr>
          <p:nvPr/>
        </p:nvPicPr>
        <p:blipFill>
          <a:blip r:embed="rId2"/>
          <a:stretch>
            <a:fillRect/>
          </a:stretch>
        </p:blipFill>
        <p:spPr>
          <a:xfrm>
            <a:off x="5450840" y="2035810"/>
            <a:ext cx="5323205" cy="40906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727710" y="2035810"/>
            <a:ext cx="3282950" cy="230695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rest-template-config.xml for Favourite save request</a:t>
            </a:r>
          </a:p>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Store server maps the parameters of the request it receives to the request it will send to the Transaction server</a:t>
            </a:r>
          </a:p>
        </p:txBody>
      </p:sp>
      <p:pic>
        <p:nvPicPr>
          <p:cNvPr id="5" name="Picture 4" descr="rest-template-config.xml for where the Store server maps the parameters of the request it receives to the request it will send to Transaction server"/>
          <p:cNvPicPr>
            <a:picLocks noChangeAspect="1"/>
          </p:cNvPicPr>
          <p:nvPr/>
        </p:nvPicPr>
        <p:blipFill>
          <a:blip r:embed="rId2"/>
          <a:stretch>
            <a:fillRect/>
          </a:stretch>
        </p:blipFill>
        <p:spPr>
          <a:xfrm>
            <a:off x="4258945" y="2035810"/>
            <a:ext cx="7381875" cy="2924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63919" y="538952"/>
            <a:ext cx="7444511" cy="5354320"/>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sym typeface="+mn-ea"/>
              </a:rPr>
              <a:t>General programming development flow for HCL Commerce</a:t>
            </a:r>
            <a:endParaRPr lang="en-US"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b="1" dirty="0">
                <a:solidFill>
                  <a:srgbClr val="15102C"/>
                </a:solidFill>
                <a:latin typeface="Helvetica" panose="020B0604020202030204" pitchFamily="34" charset="0"/>
                <a:ea typeface="Calibri" panose="020F0502020204030204" pitchFamily="34" charset="0"/>
                <a:sym typeface="+mn-ea"/>
              </a:rPr>
              <a:t>Use the OOTB source code as reference for creating new extension codes</a:t>
            </a:r>
          </a:p>
          <a:p>
            <a:pPr marL="742950" lvl="1"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anose="020B0604020202030204" pitchFamily="34" charset="0"/>
                <a:ea typeface="Calibri" panose="020F0502020204030204" pitchFamily="34" charset="0"/>
              </a:rPr>
              <a:t>General Troubleshooting</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Using the logs from log files and console logs of the servers to check the errors</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Using debug and breakpoints to observe process flow of the code</a:t>
            </a:r>
          </a:p>
          <a:p>
            <a:pPr marL="742950" lvl="1"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Managing </a:t>
            </a:r>
            <a:r>
              <a:rPr lang="en-IN" b="1" dirty="0">
                <a:solidFill>
                  <a:srgbClr val="15102C"/>
                </a:solidFill>
                <a:latin typeface="Helvetica" panose="020B0604020202030204" pitchFamily="34" charset="0"/>
                <a:ea typeface="Calibri" panose="020F0502020204030204" pitchFamily="34" charset="0"/>
              </a:rPr>
              <a:t>Access Control Policy</a:t>
            </a:r>
            <a:r>
              <a:rPr lang="en-US" altLang="en-IN" b="1" dirty="0">
                <a:solidFill>
                  <a:srgbClr val="15102C"/>
                </a:solidFill>
                <a:latin typeface="Helvetica" panose="020B0604020202030204" pitchFamily="34" charset="0"/>
                <a:ea typeface="Calibri" panose="020F0502020204030204" pitchFamily="34" charset="0"/>
              </a:rPr>
              <a:t> of Resources</a:t>
            </a:r>
            <a:endParaRPr lang="en-IN"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Using acpload.bat in order to modify ACP of Controller Commands</a:t>
            </a: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HCL Commerce prerequisite knowledge</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Java</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Spring</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Struts</a:t>
            </a:r>
            <a:endParaRPr lang="en-IN" b="1" dirty="0">
              <a:solidFill>
                <a:srgbClr val="15102C"/>
              </a:solidFill>
              <a:latin typeface="Helvetica" panose="020B0604020202030204" pitchFamily="34" charset="0"/>
              <a:ea typeface="Calibri" panose="020F0502020204030204" pitchFamily="34" charset="0"/>
            </a:endParaRPr>
          </a:p>
          <a:p>
            <a:pPr marL="742950" lvl="1" indent="-285750">
              <a:buFont typeface="Arial" panose="020B0604020202020204" pitchFamily="34" charset="0"/>
              <a:buChar char="•"/>
            </a:pPr>
            <a:endParaRPr lang="en-IN" b="1" dirty="0">
              <a:solidFill>
                <a:srgbClr val="15102C"/>
              </a:solidFill>
              <a:latin typeface="Helvetica" panose="020B0604020202030204" pitchFamily="34" charset="0"/>
              <a:ea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Custom table for storing favourites</a:t>
            </a:r>
          </a:p>
        </p:txBody>
      </p:sp>
      <p:pic>
        <p:nvPicPr>
          <p:cNvPr id="3" name="Picture 2" descr="CUSTOM TABLE FOR STORING FAVOURITE DATA"/>
          <p:cNvPicPr>
            <a:picLocks noChangeAspect="1"/>
          </p:cNvPicPr>
          <p:nvPr/>
        </p:nvPicPr>
        <p:blipFill>
          <a:blip r:embed="rId2"/>
          <a:stretch>
            <a:fillRect/>
          </a:stretch>
        </p:blipFill>
        <p:spPr>
          <a:xfrm>
            <a:off x="2966085" y="3205480"/>
            <a:ext cx="6257925" cy="1571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1035050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 food and colour related files inside WebSphereCommerceServerExtensionData and WebSphereCommerceServerExtensionLogic</a:t>
            </a:r>
          </a:p>
        </p:txBody>
      </p:sp>
      <p:pic>
        <p:nvPicPr>
          <p:cNvPr id="5" name="Picture 4" descr="favourite food and colour files"/>
          <p:cNvPicPr>
            <a:picLocks noChangeAspect="1"/>
          </p:cNvPicPr>
          <p:nvPr/>
        </p:nvPicPr>
        <p:blipFill>
          <a:blip r:embed="rId2"/>
          <a:srcRect t="1018" r="3324" b="56939"/>
          <a:stretch>
            <a:fillRect/>
          </a:stretch>
        </p:blipFill>
        <p:spPr>
          <a:xfrm>
            <a:off x="1262380" y="2910205"/>
            <a:ext cx="4284345" cy="2333625"/>
          </a:xfrm>
          <a:prstGeom prst="rect">
            <a:avLst/>
          </a:prstGeom>
        </p:spPr>
      </p:pic>
      <p:pic>
        <p:nvPicPr>
          <p:cNvPr id="6" name="Picture 5" descr="favourite food and colour files"/>
          <p:cNvPicPr>
            <a:picLocks noChangeAspect="1"/>
          </p:cNvPicPr>
          <p:nvPr/>
        </p:nvPicPr>
        <p:blipFill>
          <a:blip r:embed="rId2"/>
          <a:srcRect l="-765" t="49954"/>
          <a:stretch>
            <a:fillRect/>
          </a:stretch>
        </p:blipFill>
        <p:spPr>
          <a:xfrm>
            <a:off x="6172835" y="2891155"/>
            <a:ext cx="3782695" cy="23526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19480" y="6297930"/>
            <a:ext cx="10350500" cy="36830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 @Entity class</a:t>
            </a:r>
          </a:p>
        </p:txBody>
      </p:sp>
      <p:pic>
        <p:nvPicPr>
          <p:cNvPr id="3" name="Picture 2" descr="favourite entity"/>
          <p:cNvPicPr>
            <a:picLocks noChangeAspect="1"/>
          </p:cNvPicPr>
          <p:nvPr/>
        </p:nvPicPr>
        <p:blipFill>
          <a:blip r:embed="rId2"/>
          <a:stretch>
            <a:fillRect/>
          </a:stretch>
        </p:blipFill>
        <p:spPr>
          <a:xfrm>
            <a:off x="3099435" y="1784350"/>
            <a:ext cx="5990590" cy="43364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19480" y="6297930"/>
            <a:ext cx="10350500" cy="36830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FavouriteDaoImpl class</a:t>
            </a:r>
          </a:p>
        </p:txBody>
      </p:sp>
      <p:pic>
        <p:nvPicPr>
          <p:cNvPr id="5" name="Picture 4" descr="favourite daoimpl"/>
          <p:cNvPicPr>
            <a:picLocks noChangeAspect="1"/>
          </p:cNvPicPr>
          <p:nvPr/>
        </p:nvPicPr>
        <p:blipFill>
          <a:blip r:embed="rId2"/>
          <a:stretch>
            <a:fillRect/>
          </a:stretch>
        </p:blipFill>
        <p:spPr>
          <a:xfrm>
            <a:off x="2907665" y="1833880"/>
            <a:ext cx="7305675" cy="3876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1050" y="55378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SaveFavouriteControllerCmd, the Controller Command responsible for handling save/update Favourite</a:t>
            </a:r>
          </a:p>
        </p:txBody>
      </p:sp>
      <p:pic>
        <p:nvPicPr>
          <p:cNvPr id="3" name="Picture 2" descr="savefavouritecontrollercmd for handling save and update favourites"/>
          <p:cNvPicPr>
            <a:picLocks noChangeAspect="1"/>
          </p:cNvPicPr>
          <p:nvPr/>
        </p:nvPicPr>
        <p:blipFill>
          <a:blip r:embed="rId2"/>
          <a:stretch>
            <a:fillRect/>
          </a:stretch>
        </p:blipFill>
        <p:spPr>
          <a:xfrm>
            <a:off x="2405380" y="2478405"/>
            <a:ext cx="7381875" cy="22002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1050" y="55378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SaveFavouriteControllerCmdImpl, the implementation class for the SaveFavouriteControllerCmd</a:t>
            </a:r>
          </a:p>
        </p:txBody>
      </p:sp>
      <p:pic>
        <p:nvPicPr>
          <p:cNvPr id="5" name="Picture 4" descr="savefavouritecontrollercmdimpl"/>
          <p:cNvPicPr>
            <a:picLocks noChangeAspect="1"/>
          </p:cNvPicPr>
          <p:nvPr/>
        </p:nvPicPr>
        <p:blipFill>
          <a:blip r:embed="rId2"/>
          <a:stretch>
            <a:fillRect/>
          </a:stretch>
        </p:blipFill>
        <p:spPr>
          <a:xfrm>
            <a:off x="3486150" y="1684020"/>
            <a:ext cx="5217160" cy="34899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2955" y="57029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SaveFavouriteControllerCmdImpl’s performExecute that contains the logic for saving/updating Favourite</a:t>
            </a:r>
          </a:p>
        </p:txBody>
      </p:sp>
      <p:pic>
        <p:nvPicPr>
          <p:cNvPr id="3" name="Picture 2" descr="savefavouritecontrollercmdimpl 2"/>
          <p:cNvPicPr>
            <a:picLocks noChangeAspect="1"/>
          </p:cNvPicPr>
          <p:nvPr/>
        </p:nvPicPr>
        <p:blipFill>
          <a:blip r:embed="rId2"/>
          <a:stretch>
            <a:fillRect/>
          </a:stretch>
        </p:blipFill>
        <p:spPr>
          <a:xfrm>
            <a:off x="3442335" y="1748790"/>
            <a:ext cx="5307965" cy="37890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2955" y="57029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FavouriteHandler, handler class that where we define the endpoints to expose and receive request</a:t>
            </a:r>
          </a:p>
        </p:txBody>
      </p:sp>
      <p:pic>
        <p:nvPicPr>
          <p:cNvPr id="5" name="Picture 4" descr="favouritehandler class definition and properties"/>
          <p:cNvPicPr>
            <a:picLocks noChangeAspect="1"/>
          </p:cNvPicPr>
          <p:nvPr/>
        </p:nvPicPr>
        <p:blipFill>
          <a:blip r:embed="rId2"/>
          <a:stretch>
            <a:fillRect/>
          </a:stretch>
        </p:blipFill>
        <p:spPr>
          <a:xfrm>
            <a:off x="2474595" y="2452370"/>
            <a:ext cx="7248525" cy="19526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2955" y="57029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FavouriteHandler’s @POST endpoint for receiving request for saving favourite. It uses the SaveControllerCmd</a:t>
            </a:r>
          </a:p>
        </p:txBody>
      </p:sp>
      <p:pic>
        <p:nvPicPr>
          <p:cNvPr id="3" name="Picture 2" descr="favouritehandler @POST endpoint"/>
          <p:cNvPicPr>
            <a:picLocks noChangeAspect="1"/>
          </p:cNvPicPr>
          <p:nvPr/>
        </p:nvPicPr>
        <p:blipFill>
          <a:blip r:embed="rId2"/>
          <a:stretch>
            <a:fillRect/>
          </a:stretch>
        </p:blipFill>
        <p:spPr>
          <a:xfrm>
            <a:off x="2474595" y="1818005"/>
            <a:ext cx="7153275" cy="36290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2052955" y="5702935"/>
            <a:ext cx="8087360" cy="645160"/>
          </a:xfrm>
          <a:prstGeom prst="rect">
            <a:avLst/>
          </a:prstGeom>
          <a:noFill/>
        </p:spPr>
        <p:txBody>
          <a:bodyPr wrap="square">
            <a:spAutoFit/>
          </a:bodyPr>
          <a:lstStyle/>
          <a:p>
            <a:pPr marL="285750" indent="-285750" algn="ctr">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FavouriteHandler’s @GET endpoint for receiving request to access the favourites. It uses the FavouriteDataBean</a:t>
            </a:r>
          </a:p>
        </p:txBody>
      </p:sp>
      <p:pic>
        <p:nvPicPr>
          <p:cNvPr id="5" name="Picture 4" descr="favouritehandler @GET endpoint that uses databean"/>
          <p:cNvPicPr>
            <a:picLocks noChangeAspect="1"/>
          </p:cNvPicPr>
          <p:nvPr/>
        </p:nvPicPr>
        <p:blipFill>
          <a:blip r:embed="rId2"/>
          <a:stretch>
            <a:fillRect/>
          </a:stretch>
        </p:blipFill>
        <p:spPr>
          <a:xfrm>
            <a:off x="2586990" y="1851025"/>
            <a:ext cx="7019925" cy="3686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anose="020B0604020202030204" pitchFamily="34" charset="0"/>
              <a:cs typeface="Segoe UI" panose="020B0502040204020203" pitchFamily="34" charset="0"/>
            </a:endParaRPr>
          </a:p>
        </p:txBody>
      </p:sp>
      <p:sp>
        <p:nvSpPr>
          <p:cNvPr id="3" name="TextBox 2"/>
          <p:cNvSpPr txBox="1"/>
          <p:nvPr/>
        </p:nvSpPr>
        <p:spPr>
          <a:xfrm>
            <a:off x="988060" y="2228850"/>
            <a:ext cx="10221595" cy="313817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HCL Commerce (formerly known as WebSphere Commerce and WCS (WebSphere Commerce Suite)) is a software platform framework for e-commerce, including marketing, sales, customer and order processing functionality in a tailorable, integrated package. It is a single, unified platform which offers the ability to do business directly with consumers (B2C), with businesses (B2B), indirectly through channel partners (indirect business models), or all of these simultaneously.</a:t>
            </a:r>
          </a:p>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While HCL Commerce provide an out of the box Store (Aurora Store), businesses have different kinds of needs. With this, we will need to be able to customize/extend the current features present in the Aurora Store in order to meet these needs.</a:t>
            </a:r>
          </a:p>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In this capstone, we will be able to go through the utilities and customization points available to us in order to modify/customize/extend the Aurora Store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Custom bean and command mapping</a:t>
            </a:r>
          </a:p>
        </p:txBody>
      </p:sp>
      <p:pic>
        <p:nvPicPr>
          <p:cNvPr id="6" name="Picture 5" descr="bean and command mapping files"/>
          <p:cNvPicPr>
            <a:picLocks noChangeAspect="1"/>
          </p:cNvPicPr>
          <p:nvPr/>
        </p:nvPicPr>
        <p:blipFill>
          <a:blip r:embed="rId2"/>
          <a:srcRect l="3795" t="26601" r="-971" b="21316"/>
          <a:stretch>
            <a:fillRect/>
          </a:stretch>
        </p:blipFill>
        <p:spPr>
          <a:xfrm>
            <a:off x="5163820" y="2035810"/>
            <a:ext cx="5378450" cy="25761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147637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“getFavouriteDetailsDataBean” Profile definition for mapping request parameter and response body to/from FavouriteDataBean methods</a:t>
            </a:r>
          </a:p>
        </p:txBody>
      </p:sp>
      <p:pic>
        <p:nvPicPr>
          <p:cNvPr id="5" name="Picture 4" descr="beanMapping-ext file for mapping req params and res params to and from databean"/>
          <p:cNvPicPr>
            <a:picLocks noChangeAspect="1"/>
          </p:cNvPicPr>
          <p:nvPr/>
        </p:nvPicPr>
        <p:blipFill>
          <a:blip r:embed="rId2"/>
          <a:stretch>
            <a:fillRect/>
          </a:stretch>
        </p:blipFill>
        <p:spPr>
          <a:xfrm>
            <a:off x="5286375" y="2035810"/>
            <a:ext cx="5781675" cy="2276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175323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“saveFavouriteDetails” Profile definition for mapping request parameter and response body to/from SaveFavouriteControllerCmd methods</a:t>
            </a:r>
          </a:p>
        </p:txBody>
      </p:sp>
      <p:pic>
        <p:nvPicPr>
          <p:cNvPr id="3" name="Picture 2" descr="commandMapping-ext file for mapping savecontrollercmd methods to req params and res params"/>
          <p:cNvPicPr>
            <a:picLocks noChangeAspect="1"/>
          </p:cNvPicPr>
          <p:nvPr/>
        </p:nvPicPr>
        <p:blipFill>
          <a:blip r:embed="rId2"/>
          <a:stretch>
            <a:fillRect/>
          </a:stretch>
        </p:blipFill>
        <p:spPr>
          <a:xfrm>
            <a:off x="5163820" y="2061845"/>
            <a:ext cx="5915025" cy="27336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942340" y="2035810"/>
            <a:ext cx="4221480" cy="92202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resources-ext.properties where we register custom handler classes</a:t>
            </a:r>
          </a:p>
        </p:txBody>
      </p:sp>
      <p:pic>
        <p:nvPicPr>
          <p:cNvPr id="5" name="Picture 4" descr="resources-ext.properties for adding the custom handler"/>
          <p:cNvPicPr>
            <a:picLocks noChangeAspect="1"/>
          </p:cNvPicPr>
          <p:nvPr/>
        </p:nvPicPr>
        <p:blipFill>
          <a:blip r:embed="rId2"/>
          <a:stretch>
            <a:fillRect/>
          </a:stretch>
        </p:blipFill>
        <p:spPr>
          <a:xfrm>
            <a:off x="5600065" y="2035810"/>
            <a:ext cx="4505325" cy="23717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33975" y="568237"/>
            <a:ext cx="1922246"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Conclusion</a:t>
            </a:r>
            <a:endParaRPr lang="en-GB" sz="2400" b="1" dirty="0">
              <a:solidFill>
                <a:schemeClr val="bg1"/>
              </a:solidFill>
              <a:latin typeface="Helvetica" panose="020B0604020202030204" pitchFamily="34" charset="0"/>
            </a:endParaRPr>
          </a:p>
        </p:txBody>
      </p:sp>
      <p:sp>
        <p:nvSpPr>
          <p:cNvPr id="2" name="TextBox 1"/>
          <p:cNvSpPr txBox="1"/>
          <p:nvPr/>
        </p:nvSpPr>
        <p:spPr>
          <a:xfrm>
            <a:off x="1274619" y="1828815"/>
            <a:ext cx="9310255" cy="369252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During the training, we learn a lot about the HCL Commerce, which includes but not limited to:</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HCL Commerce history, uses and benefits</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WCS V8 and WCS V9</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Brief introduction to E-Commerce</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Frameworks and Technologies used</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Utilities and Management consoles available</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Extension and Customization points</a:t>
            </a:r>
          </a:p>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While doing the capstone, I was able to utilize most, if not all, of the knowledge I gained during the training. And the trainers also guided us during training by answering all of our queries with regards to capstone</a:t>
            </a:r>
            <a:endParaRPr lang="en-IN" b="1" dirty="0">
              <a:solidFill>
                <a:srgbClr val="15102C"/>
              </a:solidFill>
              <a:effectLst/>
              <a:latin typeface="Helvetica" panose="020B0604020202030204" pitchFamily="34" charset="0"/>
              <a:ea typeface="Calibri" panose="020F0502020204030204" pitchFamily="34" charset="0"/>
            </a:endParaRPr>
          </a:p>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Overall, I am satisfied with the result of the training and I feel like I have enough knowledge to tinker, and face issues related to HCL Commerce development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anose="020B0604020202030204" pitchFamily="34" charset="0"/>
                <a:ea typeface="Calibri" panose="020F0502020204030204" pitchFamily="34" charset="0"/>
              </a:rPr>
              <a:t>Thank You</a:t>
            </a:r>
            <a:endParaRPr lang="en-GB" sz="11500" b="1" dirty="0">
              <a:solidFill>
                <a:schemeClr val="bg1"/>
              </a:solidFill>
              <a:latin typeface="Helvetica" panose="020B0604020202030204" pitchFamily="34" charset="0"/>
            </a:endParaRPr>
          </a:p>
        </p:txBody>
      </p:sp>
      <p:sp>
        <p:nvSpPr>
          <p:cNvPr id="3" name="Rectangle 2"/>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1762" y="557211"/>
            <a:ext cx="3910120" cy="829945"/>
          </a:xfrm>
          <a:prstGeom prst="rect">
            <a:avLst/>
          </a:prstGeom>
          <a:noFill/>
        </p:spPr>
        <p:txBody>
          <a:bodyPr wrap="square">
            <a:spAutoFit/>
          </a:bodyPr>
          <a:lstStyle/>
          <a:p>
            <a:pPr algn="ctr"/>
            <a:r>
              <a:rPr lang="en-US" altLang="en-IN" sz="2400" b="1" dirty="0">
                <a:solidFill>
                  <a:schemeClr val="bg1"/>
                </a:solidFill>
                <a:effectLst/>
                <a:latin typeface="Helvetica" panose="020B0604020202030204" pitchFamily="34" charset="0"/>
                <a:ea typeface="Calibri" panose="020F0502020204030204" pitchFamily="34" charset="0"/>
                <a:cs typeface="Segoe UI" panose="020B0502040204020203" pitchFamily="34" charset="0"/>
              </a:rPr>
              <a:t>Capstone Problem Statement</a:t>
            </a:r>
          </a:p>
        </p:txBody>
      </p:sp>
      <p:sp>
        <p:nvSpPr>
          <p:cNvPr id="3" name="TextBox 2"/>
          <p:cNvSpPr txBox="1"/>
          <p:nvPr/>
        </p:nvSpPr>
        <p:spPr>
          <a:xfrm>
            <a:off x="646544" y="1864990"/>
            <a:ext cx="7176656" cy="479996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Part 1:</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1:</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Use Dataload utility to populate Field3 and Field4 that will store the Product Rating and Rating Company</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2:</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Add two fields in the Solr index, and modify the configuration files for Solr to add the Field3 and Field4 of the CatalogEntry table as values of the two fields in Solr:</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3:</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Use Dataload utility to add new Attribute for CatalogEntry and add these Attribute to some Catalog entries. Also assign values to this attribute</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4:</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On PDP page, Add product to basket</a:t>
            </a:r>
          </a:p>
          <a:p>
            <a:pPr marL="742950" lvl="1" indent="-285750">
              <a:buFont typeface="Arial" panose="020B0604020202020204" pitchFamily="34" charset="0"/>
              <a:buChar char="•"/>
            </a:pPr>
            <a:endParaRPr lang="en-US" altLang="en-IN" b="1" dirty="0">
              <a:solidFill>
                <a:srgbClr val="15102C"/>
              </a:solidFill>
              <a:latin typeface="Helvetica" panose="020B0604020202030204" pitchFamily="34" charset="0"/>
              <a:ea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1762" y="557211"/>
            <a:ext cx="3910120" cy="829945"/>
          </a:xfrm>
          <a:prstGeom prst="rect">
            <a:avLst/>
          </a:prstGeom>
          <a:noFill/>
        </p:spPr>
        <p:txBody>
          <a:bodyPr wrap="square">
            <a:spAutoFit/>
          </a:bodyPr>
          <a:lstStyle/>
          <a:p>
            <a:pPr algn="ctr"/>
            <a:r>
              <a:rPr lang="en-US" altLang="en-IN" sz="2400" b="1" dirty="0">
                <a:solidFill>
                  <a:schemeClr val="bg1"/>
                </a:solidFill>
                <a:effectLst/>
                <a:latin typeface="Helvetica" panose="020B0604020202030204" pitchFamily="34" charset="0"/>
                <a:ea typeface="Calibri" panose="020F0502020204030204" pitchFamily="34" charset="0"/>
                <a:cs typeface="Segoe UI" panose="020B0502040204020203" pitchFamily="34" charset="0"/>
              </a:rPr>
              <a:t>Capstone Problem Statement</a:t>
            </a:r>
          </a:p>
        </p:txBody>
      </p:sp>
      <p:sp>
        <p:nvSpPr>
          <p:cNvPr id="3" name="TextBox 2"/>
          <p:cNvSpPr txBox="1"/>
          <p:nvPr/>
        </p:nvSpPr>
        <p:spPr>
          <a:xfrm>
            <a:off x="646544" y="1864990"/>
            <a:ext cx="7176656" cy="4799965"/>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Part 1:</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5:</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Add Gift wrap service where we can assign gift messages to the item if the catalog entry is gift wrappable</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6:</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On Confirmation page, display the gift message for the specific order item, if they have gift message attached to it</a:t>
            </a:r>
          </a:p>
          <a:p>
            <a:pPr marL="1200150" lvl="2" indent="-285750">
              <a:buFont typeface="Arial" panose="020B0604020202020204" pitchFamily="34" charset="0"/>
              <a:buChar char="•"/>
            </a:pPr>
            <a:endParaRPr lang="en-US" altLang="en-IN" b="1" dirty="0">
              <a:solidFill>
                <a:srgbClr val="15102C"/>
              </a:solidFill>
              <a:latin typeface="Helvetica" panose="020B0604020202030204" pitchFamily="34" charset="0"/>
              <a:ea typeface="Calibri" panose="020F0502020204030204" pitchFamily="34" charset="0"/>
            </a:endParaRPr>
          </a:p>
          <a:p>
            <a:pPr marL="285750" lvl="0"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Part 2:</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1:</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Add another form in Personal Information page for the Users to be able to save their favourite food and color</a:t>
            </a:r>
          </a:p>
          <a:p>
            <a:pPr marL="742950" lvl="1"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Step 2:</a:t>
            </a:r>
          </a:p>
          <a:p>
            <a:pPr marL="1200150" lvl="2" indent="-285750">
              <a:buFont typeface="Arial" panose="020B0604020202020204" pitchFamily="34" charset="0"/>
              <a:buChar char="•"/>
            </a:pPr>
            <a:r>
              <a:rPr lang="en-US" altLang="en-IN" b="1" dirty="0">
                <a:solidFill>
                  <a:srgbClr val="15102C"/>
                </a:solidFill>
                <a:latin typeface="Helvetica" panose="020B0604020202030204" pitchFamily="34" charset="0"/>
                <a:ea typeface="Calibri" panose="020F0502020204030204" pitchFamily="34" charset="0"/>
              </a:rPr>
              <a:t>Display the information in profile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82994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p>
          <a:p>
            <a:pPr algn="ctr"/>
            <a:r>
              <a:rPr lang="en-US" altLang="en-GB" sz="2400" b="1" dirty="0">
                <a:solidFill>
                  <a:schemeClr val="bg1"/>
                </a:solidFill>
                <a:latin typeface="Helvetica" panose="020B0604020202030204" pitchFamily="34" charset="0"/>
              </a:rPr>
              <a:t>Part 1 Step 1</a:t>
            </a:r>
          </a:p>
        </p:txBody>
      </p:sp>
      <p:sp>
        <p:nvSpPr>
          <p:cNvPr id="4" name="TextBox 3"/>
          <p:cNvSpPr txBox="1"/>
          <p:nvPr/>
        </p:nvSpPr>
        <p:spPr>
          <a:xfrm>
            <a:off x="725170" y="1844675"/>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Dataload files for loading Field3 and Field4 </a:t>
            </a:r>
          </a:p>
        </p:txBody>
      </p:sp>
      <p:pic>
        <p:nvPicPr>
          <p:cNvPr id="3" name="Picture 2" descr="dataload field 3 and field 4"/>
          <p:cNvPicPr>
            <a:picLocks noChangeAspect="1"/>
          </p:cNvPicPr>
          <p:nvPr/>
        </p:nvPicPr>
        <p:blipFill>
          <a:blip r:embed="rId2"/>
          <a:stretch>
            <a:fillRect/>
          </a:stretch>
        </p:blipFill>
        <p:spPr>
          <a:xfrm>
            <a:off x="4857115" y="1917065"/>
            <a:ext cx="6562725" cy="1762125"/>
          </a:xfrm>
          <a:prstGeom prst="rect">
            <a:avLst/>
          </a:prstGeom>
        </p:spPr>
      </p:pic>
      <p:sp>
        <p:nvSpPr>
          <p:cNvPr id="5" name="TextBox 3"/>
          <p:cNvSpPr txBox="1"/>
          <p:nvPr/>
        </p:nvSpPr>
        <p:spPr>
          <a:xfrm>
            <a:off x="725170" y="4789805"/>
            <a:ext cx="4221480" cy="64516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CSV input for dataload field3 and field4</a:t>
            </a:r>
          </a:p>
        </p:txBody>
      </p:sp>
      <p:pic>
        <p:nvPicPr>
          <p:cNvPr id="6" name="Picture 5" descr="csv input dataload field3 field4"/>
          <p:cNvPicPr>
            <a:picLocks noChangeAspect="1"/>
          </p:cNvPicPr>
          <p:nvPr/>
        </p:nvPicPr>
        <p:blipFill>
          <a:blip r:embed="rId3"/>
          <a:stretch>
            <a:fillRect/>
          </a:stretch>
        </p:blipFill>
        <p:spPr>
          <a:xfrm>
            <a:off x="4946650" y="4670425"/>
            <a:ext cx="3914775" cy="1724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anose="020B0604020202030204" pitchFamily="34" charset="0"/>
                <a:ea typeface="Calibri" panose="020F0502020204030204" pitchFamily="34" charset="0"/>
              </a:rPr>
              <a:t>Important areas of the Project with screenshots</a:t>
            </a:r>
            <a:endParaRPr lang="en-GB" sz="2400" b="1" dirty="0">
              <a:solidFill>
                <a:schemeClr val="bg1"/>
              </a:solidFill>
              <a:latin typeface="Helvetica" panose="020B0604020202030204" pitchFamily="34" charset="0"/>
            </a:endParaRPr>
          </a:p>
        </p:txBody>
      </p:sp>
      <p:sp>
        <p:nvSpPr>
          <p:cNvPr id="4" name="TextBox 3"/>
          <p:cNvSpPr txBox="1"/>
          <p:nvPr/>
        </p:nvSpPr>
        <p:spPr>
          <a:xfrm>
            <a:off x="3429635" y="5989320"/>
            <a:ext cx="5164455" cy="368300"/>
          </a:xfrm>
          <a:prstGeom prst="rect">
            <a:avLst/>
          </a:prstGeom>
          <a:noFill/>
        </p:spPr>
        <p:txBody>
          <a:bodyPr wrap="square">
            <a:spAutoFit/>
          </a:bodyPr>
          <a:lstStyle/>
          <a:p>
            <a:pPr marL="285750" indent="-285750">
              <a:buFont typeface="Arial" panose="020B0604020202020204" pitchFamily="34" charset="0"/>
              <a:buChar char="•"/>
            </a:pPr>
            <a:r>
              <a:rPr lang="en-US" altLang="en-IN" b="1" dirty="0">
                <a:solidFill>
                  <a:srgbClr val="15102C"/>
                </a:solidFill>
                <a:effectLst/>
                <a:latin typeface="Helvetica" panose="020B0604020202030204" pitchFamily="34" charset="0"/>
                <a:ea typeface="Calibri" panose="020F0502020204030204" pitchFamily="34" charset="0"/>
              </a:rPr>
              <a:t>Table of the catentry after the dataload</a:t>
            </a:r>
          </a:p>
        </p:txBody>
      </p:sp>
      <p:pic>
        <p:nvPicPr>
          <p:cNvPr id="5" name="Picture 4" descr="output dataload field3 field4"/>
          <p:cNvPicPr>
            <a:picLocks noChangeAspect="1"/>
          </p:cNvPicPr>
          <p:nvPr/>
        </p:nvPicPr>
        <p:blipFill>
          <a:blip r:embed="rId2"/>
          <a:stretch>
            <a:fillRect/>
          </a:stretch>
        </p:blipFill>
        <p:spPr>
          <a:xfrm>
            <a:off x="4500880" y="2287270"/>
            <a:ext cx="2733675" cy="25622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9591</Words>
  <Application>Microsoft Office PowerPoint</Application>
  <PresentationFormat>Widescreen</PresentationFormat>
  <Paragraphs>314</Paragraphs>
  <Slides>55</Slides>
  <Notes>0</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glenn</cp:lastModifiedBy>
  <cp:revision>72</cp:revision>
  <dcterms:created xsi:type="dcterms:W3CDTF">2023-02-09T10:19:00Z</dcterms:created>
  <dcterms:modified xsi:type="dcterms:W3CDTF">2023-09-21T10:01:24Z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B2C05A9671FA45D18D27DA063701562D</vt:lpwstr>
  </property>
  <property fmtid="{D5CDD505-2E9C-101B-9397-08002B2CF9AE}" pid="3" name="KSOProductBuildVer">
    <vt:lpwstr>1033-11.2.0.11513</vt:lpwstr>
  </property>
</Properties>
</file>